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86" r:id="rId2"/>
    <p:sldId id="287" r:id="rId3"/>
    <p:sldId id="296" r:id="rId4"/>
    <p:sldId id="297" r:id="rId5"/>
    <p:sldId id="299" r:id="rId6"/>
    <p:sldId id="298" r:id="rId7"/>
    <p:sldId id="285" r:id="rId8"/>
    <p:sldId id="288" r:id="rId9"/>
    <p:sldId id="289" r:id="rId10"/>
    <p:sldId id="300" r:id="rId11"/>
    <p:sldId id="291" r:id="rId12"/>
    <p:sldId id="294" r:id="rId13"/>
    <p:sldId id="295" r:id="rId14"/>
    <p:sldId id="292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3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700A"/>
    <a:srgbClr val="2858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30" autoAdjust="0"/>
  </p:normalViewPr>
  <p:slideViewPr>
    <p:cSldViewPr snapToGrid="0">
      <p:cViewPr varScale="1">
        <p:scale>
          <a:sx n="106" d="100"/>
          <a:sy n="106" d="100"/>
        </p:scale>
        <p:origin x="504" y="78"/>
      </p:cViewPr>
      <p:guideLst>
        <p:guide orient="horz" pos="2160"/>
        <p:guide pos="43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0" d="100"/>
          <a:sy n="70" d="100"/>
        </p:scale>
        <p:origin x="276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692B8-EDCC-4FD8-9CA1-2A5C3FD39894}" type="datetimeFigureOut">
              <a:rPr lang="es-ES" smtClean="0"/>
              <a:t>20/04/2023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D6C9C-F8EE-4191-AC02-B3E83F4A17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9108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450C4-CE48-4677-AA0E-2EFF187E46B8}" type="datetimeFigureOut">
              <a:rPr lang="es-ES" smtClean="0"/>
              <a:pPr/>
              <a:t>20/04/2023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D36D-665B-4F9A-A10C-4367E304AE4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9876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450C4-CE48-4677-AA0E-2EFF187E46B8}" type="datetimeFigureOut">
              <a:rPr lang="es-ES" smtClean="0"/>
              <a:pPr/>
              <a:t>20/04/2023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D36D-665B-4F9A-A10C-4367E304AE4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4810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450C4-CE48-4677-AA0E-2EFF187E46B8}" type="datetimeFigureOut">
              <a:rPr lang="es-ES" smtClean="0"/>
              <a:pPr/>
              <a:t>20/04/2023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D36D-665B-4F9A-A10C-4367E304AE4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4012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450C4-CE48-4677-AA0E-2EFF187E46B8}" type="datetimeFigureOut">
              <a:rPr lang="es-ES" smtClean="0"/>
              <a:pPr/>
              <a:t>20/04/2023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D36D-665B-4F9A-A10C-4367E304AE4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8611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450C4-CE48-4677-AA0E-2EFF187E46B8}" type="datetimeFigureOut">
              <a:rPr lang="es-ES" smtClean="0"/>
              <a:pPr/>
              <a:t>20/04/2023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D36D-665B-4F9A-A10C-4367E304AE4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9979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450C4-CE48-4677-AA0E-2EFF187E46B8}" type="datetimeFigureOut">
              <a:rPr lang="es-ES" smtClean="0"/>
              <a:pPr/>
              <a:t>20/04/2023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D36D-665B-4F9A-A10C-4367E304AE4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4628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450C4-CE48-4677-AA0E-2EFF187E46B8}" type="datetimeFigureOut">
              <a:rPr lang="es-ES" smtClean="0"/>
              <a:pPr/>
              <a:t>20/04/2023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D36D-665B-4F9A-A10C-4367E304AE4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9220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450C4-CE48-4677-AA0E-2EFF187E46B8}" type="datetimeFigureOut">
              <a:rPr lang="es-ES" smtClean="0"/>
              <a:pPr/>
              <a:t>20/04/2023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D36D-665B-4F9A-A10C-4367E304AE4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490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450C4-CE48-4677-AA0E-2EFF187E46B8}" type="datetimeFigureOut">
              <a:rPr lang="es-ES" smtClean="0"/>
              <a:pPr/>
              <a:t>20/04/2023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D36D-665B-4F9A-A10C-4367E304AE4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6116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450C4-CE48-4677-AA0E-2EFF187E46B8}" type="datetimeFigureOut">
              <a:rPr lang="es-ES" smtClean="0"/>
              <a:pPr/>
              <a:t>20/04/2023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D36D-665B-4F9A-A10C-4367E304AE4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431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450C4-CE48-4677-AA0E-2EFF187E46B8}" type="datetimeFigureOut">
              <a:rPr lang="es-ES" smtClean="0"/>
              <a:pPr/>
              <a:t>20/04/2023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D36D-665B-4F9A-A10C-4367E304AE4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0587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450C4-CE48-4677-AA0E-2EFF187E46B8}" type="datetimeFigureOut">
              <a:rPr lang="es-ES" smtClean="0"/>
              <a:pPr/>
              <a:t>20/04/2023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BD36D-665B-4F9A-A10C-4367E304AE4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059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62544" y="2106037"/>
            <a:ext cx="9144000" cy="2387600"/>
          </a:xfrm>
        </p:spPr>
        <p:txBody>
          <a:bodyPr>
            <a:noAutofit/>
          </a:bodyPr>
          <a:lstStyle/>
          <a:p>
            <a:r>
              <a:rPr lang="es-ES" sz="6600" b="1" dirty="0">
                <a:latin typeface="Arial" panose="020B0604020202020204" pitchFamily="34" charset="0"/>
                <a:cs typeface="Arial" panose="020B0604020202020204" pitchFamily="34" charset="0"/>
              </a:rPr>
              <a:t>MEMORIA TÉCNICA</a:t>
            </a:r>
            <a:br>
              <a:rPr lang="es-ES" sz="6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6600" b="1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br>
              <a:rPr lang="es-ES" sz="6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2544" y="6433204"/>
            <a:ext cx="8562108" cy="568180"/>
          </a:xfrm>
        </p:spPr>
        <p:txBody>
          <a:bodyPr/>
          <a:lstStyle/>
          <a:p>
            <a:r>
              <a:rPr lang="es-E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COLEGIO OFICIAL DE VETERINARIOS DE SALAMANCA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168" y="6012872"/>
            <a:ext cx="517525" cy="51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932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2"/>
          <p:cNvSpPr txBox="1">
            <a:spLocks/>
          </p:cNvSpPr>
          <p:nvPr/>
        </p:nvSpPr>
        <p:spPr>
          <a:xfrm>
            <a:off x="1662544" y="6433204"/>
            <a:ext cx="8562108" cy="568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COLEGIO OFICIAL DE VETERINARIOS DE SALAMANCA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143000" y="960863"/>
            <a:ext cx="10515600" cy="2139108"/>
          </a:xfrm>
          <a:prstGeom prst="rect">
            <a:avLst/>
          </a:prstGeom>
        </p:spPr>
        <p:txBody>
          <a:bodyPr vert="horz" lIns="91440" tIns="45720" rIns="91440" bIns="45720" numCol="2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JUNTAS DE GOBIERNO (11)</a:t>
            </a:r>
            <a:b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31 ENERO</a:t>
            </a:r>
          </a:p>
          <a:p>
            <a:pPr algn="ctr"/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4 FEBRERO</a:t>
            </a:r>
          </a:p>
          <a:p>
            <a:pPr algn="ctr"/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4 MARZO</a:t>
            </a:r>
          </a:p>
          <a:p>
            <a:pPr algn="ctr"/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31 MARZO</a:t>
            </a:r>
          </a:p>
          <a:p>
            <a:pPr algn="ctr"/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29 ABRIL</a:t>
            </a:r>
          </a:p>
          <a:p>
            <a:pPr algn="ctr"/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29 JUNIO</a:t>
            </a:r>
          </a:p>
          <a:p>
            <a:pPr algn="ctr"/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31 AGOSTO</a:t>
            </a:r>
          </a:p>
          <a:p>
            <a:pPr algn="ctr"/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30 SEPTIEMBRE</a:t>
            </a:r>
          </a:p>
          <a:p>
            <a:pPr algn="ctr"/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4 NOVIEMBRE</a:t>
            </a:r>
          </a:p>
          <a:p>
            <a:pPr algn="ctr"/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23 NOVIEMBRE</a:t>
            </a:r>
          </a:p>
          <a:p>
            <a:pPr algn="ctr"/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15 DICIEMBRE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295400" y="3444339"/>
            <a:ext cx="10515600" cy="2139108"/>
          </a:xfrm>
          <a:prstGeom prst="rect">
            <a:avLst/>
          </a:prstGeom>
        </p:spPr>
        <p:txBody>
          <a:bodyPr vert="horz" lIns="91440" tIns="45720" rIns="91440" bIns="45720" numCol="2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ASAMBLEAS GENERALES (2)</a:t>
            </a:r>
            <a:b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31 MARZO</a:t>
            </a:r>
          </a:p>
          <a:p>
            <a:pPr algn="ctr"/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15 DE DICIEMBRE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528549" y="450376"/>
            <a:ext cx="9376012" cy="3138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COLEGIO OFICIAL DE VETERINARIOS DE SALAMANCA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7817005" y="3780263"/>
            <a:ext cx="36464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b="1" dirty="0">
              <a:solidFill>
                <a:srgbClr val="FF0000"/>
              </a:solidFill>
            </a:endParaRPr>
          </a:p>
          <a:p>
            <a:endParaRPr lang="es-ES" b="1" dirty="0">
              <a:solidFill>
                <a:srgbClr val="FF0000"/>
              </a:solidFill>
            </a:endParaRPr>
          </a:p>
          <a:p>
            <a:endParaRPr lang="es-ES" dirty="0"/>
          </a:p>
          <a:p>
            <a:endParaRPr lang="es-ES" b="1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75" y="5733705"/>
            <a:ext cx="725278" cy="72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151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800" b="1" dirty="0">
                <a:solidFill>
                  <a:srgbClr val="FF0000"/>
                </a:solidFill>
              </a:rPr>
              <a:t>COMISIONES COLEGIALES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000" dirty="0"/>
              <a:t>COMISIÓN DE ESPECTÁCULOS TAURINOS: 12 ENERO , </a:t>
            </a:r>
          </a:p>
          <a:p>
            <a:r>
              <a:rPr lang="es-ES" sz="2000" dirty="0"/>
              <a:t>COMISIÓN PEQUEÑOS ANIMALES: 2 MARZO  Y 9 NOVIEMBRE</a:t>
            </a:r>
          </a:p>
          <a:p>
            <a:r>
              <a:rPr lang="es-ES" sz="2000" dirty="0"/>
              <a:t>COMISIÓN GRANDES ANIMALES:  7 MARZO Y 14 MAYO</a:t>
            </a:r>
          </a:p>
          <a:p>
            <a:r>
              <a:rPr lang="es-ES" sz="2000" dirty="0"/>
              <a:t>COMISIÓN FORMACIÓN: 19 AGOSTO</a:t>
            </a:r>
          </a:p>
          <a:p>
            <a:r>
              <a:rPr lang="es-ES" sz="2000" dirty="0"/>
              <a:t>COMISIÓN FESTEJOS: 19 AGOSTO</a:t>
            </a:r>
          </a:p>
          <a:p>
            <a:endParaRPr lang="es-ES" sz="2000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1026" name="Picture 2" descr="F:\TESORERÍA\IMG-20190403-WA0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1573" y="3311468"/>
            <a:ext cx="4137314" cy="2756824"/>
          </a:xfrm>
          <a:prstGeom prst="rect">
            <a:avLst/>
          </a:prstGeom>
          <a:noFill/>
        </p:spPr>
      </p:pic>
      <p:sp>
        <p:nvSpPr>
          <p:cNvPr id="5" name="Subtítulo 2"/>
          <p:cNvSpPr txBox="1">
            <a:spLocks/>
          </p:cNvSpPr>
          <p:nvPr/>
        </p:nvSpPr>
        <p:spPr>
          <a:xfrm>
            <a:off x="1662544" y="6433204"/>
            <a:ext cx="8562108" cy="568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COLEGIO OFICIAL DE VETERINARIOS DE SALAMANCA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782" y="5648474"/>
            <a:ext cx="1068820" cy="106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268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8162"/>
          </a:xfrm>
        </p:spPr>
        <p:txBody>
          <a:bodyPr>
            <a:normAutofit/>
          </a:bodyPr>
          <a:lstStyle/>
          <a:p>
            <a:pPr algn="ctr"/>
            <a:r>
              <a:rPr lang="es-ES" sz="2800" b="1" dirty="0">
                <a:solidFill>
                  <a:srgbClr val="FF0000"/>
                </a:solidFill>
              </a:rPr>
              <a:t>REPRESENTACIÓN COLEGIAL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03287"/>
            <a:ext cx="10515600" cy="5089588"/>
          </a:xfrm>
        </p:spPr>
        <p:txBody>
          <a:bodyPr>
            <a:normAutofit/>
          </a:bodyPr>
          <a:lstStyle/>
          <a:p>
            <a:r>
              <a:rPr lang="es-ES" sz="1200" dirty="0"/>
              <a:t>REUNIÓN JEFE SECCIÓN SANIDAD ANIMAL (12 ENERO). Listados clínicas</a:t>
            </a:r>
          </a:p>
          <a:p>
            <a:r>
              <a:rPr lang="es-ES" sz="1200" dirty="0"/>
              <a:t>MESA TRABAJO SEPRONA Y VEPROASA (2 FEBRERO). Intrusismo profesional</a:t>
            </a:r>
          </a:p>
          <a:p>
            <a:r>
              <a:rPr lang="es-ES" sz="1200" dirty="0"/>
              <a:t>DIPUTACIÓN (23 FEBRERO). Salamaq22</a:t>
            </a:r>
          </a:p>
          <a:p>
            <a:r>
              <a:rPr lang="es-ES" sz="1200" dirty="0"/>
              <a:t>ACTO DÍA DE LA MUJER. AYTO. SALAMANCA   (8 MARZO)</a:t>
            </a:r>
          </a:p>
          <a:p>
            <a:r>
              <a:rPr lang="es-ES" sz="1200" dirty="0"/>
              <a:t>REUNIÓN CAJA RURAL.  (11 MARZO)</a:t>
            </a:r>
          </a:p>
          <a:p>
            <a:r>
              <a:rPr lang="es-ES" sz="1200" dirty="0"/>
              <a:t>ENCUENTRO HISPANO LUSO PSICOLOGÍA ( 11 MARZO)</a:t>
            </a:r>
          </a:p>
          <a:p>
            <a:r>
              <a:rPr lang="es-ES" sz="1200" dirty="0"/>
              <a:t>VIDEOCONFERENCIA CONSEJO AUTONÓMICO (14 MARZO). Puesta en común manifestación</a:t>
            </a:r>
          </a:p>
          <a:p>
            <a:r>
              <a:rPr lang="es-ES" sz="1200" dirty="0"/>
              <a:t>VISITA INSTALACIONES COVADU (18 MARZO)</a:t>
            </a:r>
          </a:p>
          <a:p>
            <a:r>
              <a:rPr lang="es-ES" sz="1200" dirty="0"/>
              <a:t>PRESENTACIÓN CAMPAÑA ESTERILIZACIÓN. AYTO. SALAMANCA. (23 MARZO)</a:t>
            </a:r>
          </a:p>
          <a:p>
            <a:r>
              <a:rPr lang="es-ES" sz="1200" dirty="0"/>
              <a:t>CRUZ ROJA. PROPUESTA FORMATIVA (24 MARZO)</a:t>
            </a:r>
          </a:p>
          <a:p>
            <a:r>
              <a:rPr lang="es-ES" sz="1200" dirty="0"/>
              <a:t>MANIFESTACIÓN MADRID (3 ABRIL)</a:t>
            </a:r>
          </a:p>
          <a:p>
            <a:r>
              <a:rPr lang="es-ES" sz="1200" dirty="0"/>
              <a:t>COMUNIDAD PROPIETARIOS (7 ABRIL)</a:t>
            </a:r>
          </a:p>
          <a:p>
            <a:r>
              <a:rPr lang="es-ES" sz="1200" dirty="0"/>
              <a:t>ENTREVISTA TV CASTILLA Y LEÓN (20 ABRIL)</a:t>
            </a:r>
          </a:p>
          <a:p>
            <a:r>
              <a:rPr lang="es-ES" sz="1200" dirty="0"/>
              <a:t>DIA INTERNACIONAL DE LA VETERINARIA (22 ABRIL)</a:t>
            </a:r>
          </a:p>
          <a:p>
            <a:r>
              <a:rPr lang="es-ES" sz="1200" dirty="0"/>
              <a:t>25 ANIVERSARIO CONSEJO ANDALUZ (13 MAYO)</a:t>
            </a:r>
          </a:p>
          <a:p>
            <a:r>
              <a:rPr lang="es-ES" sz="1200" dirty="0"/>
              <a:t>CONSEJO DE SALUD (16 MAYO)</a:t>
            </a:r>
          </a:p>
          <a:p>
            <a:r>
              <a:rPr lang="es-ES" sz="1200" dirty="0"/>
              <a:t>DATAMARS REUNIÓN (25 MAYO)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662544" y="6433204"/>
            <a:ext cx="8562108" cy="568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COLEGIO OFICIAL DE VETERINARIOS DE SALAMANCA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14" y="5789180"/>
            <a:ext cx="1068820" cy="106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48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F29B56-4221-421A-B907-39071B2BD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169"/>
          </a:xfrm>
        </p:spPr>
        <p:txBody>
          <a:bodyPr/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REPRESENTACIÓN COLEGIAL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71FB5D-9D61-4D02-898C-88AF1E2AE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5294"/>
            <a:ext cx="10515600" cy="4891669"/>
          </a:xfrm>
        </p:spPr>
        <p:txBody>
          <a:bodyPr>
            <a:normAutofit/>
          </a:bodyPr>
          <a:lstStyle/>
          <a:p>
            <a:r>
              <a:rPr lang="es-ES" sz="1200" dirty="0"/>
              <a:t>INAUGURACIÓN ICOV PONTEVEDRA (4 JUNIO)</a:t>
            </a:r>
          </a:p>
          <a:p>
            <a:r>
              <a:rPr lang="es-ES" sz="1200" dirty="0"/>
              <a:t>CENTENARIO LA GACETA ( 9 JUNIO)</a:t>
            </a:r>
          </a:p>
          <a:p>
            <a:r>
              <a:rPr lang="es-ES" sz="1200" dirty="0"/>
              <a:t>COMISIONES SUSTITUCIONES E INTERINIDADES CONSEJERÍA SANIDAD (11) Y AGRICULTURA Y GANADERÍA (10).</a:t>
            </a:r>
          </a:p>
          <a:p>
            <a:r>
              <a:rPr lang="es-ES" sz="1200" dirty="0"/>
              <a:t>JORNADA ONE HEALTH VALLADOLID (13 JUNIO)</a:t>
            </a:r>
          </a:p>
          <a:p>
            <a:r>
              <a:rPr lang="es-ES" sz="1200" dirty="0"/>
              <a:t>VISITA MSD ANIMAL HEALTH (14 JUNIO)</a:t>
            </a:r>
          </a:p>
          <a:p>
            <a:r>
              <a:rPr lang="es-ES" sz="1200" dirty="0"/>
              <a:t>VICERRECTORA USAL ( 15 JUNIO)</a:t>
            </a:r>
          </a:p>
          <a:p>
            <a:r>
              <a:rPr lang="es-ES" sz="1200" dirty="0"/>
              <a:t>CONGRESO MUNDIAL TAURINO. CASTELLÓN (23 JUNIO)</a:t>
            </a:r>
          </a:p>
          <a:p>
            <a:r>
              <a:rPr lang="es-ES" sz="1200" dirty="0"/>
              <a:t>SALAMAQ 22 (2-7 SEPTIEMBRE)</a:t>
            </a:r>
          </a:p>
          <a:p>
            <a:r>
              <a:rPr lang="es-ES" sz="1200" dirty="0"/>
              <a:t>FESTIVIDAD LA VEGA. AYTO. SALAMANCA (8 SEPTIEMBRE)</a:t>
            </a:r>
          </a:p>
          <a:p>
            <a:r>
              <a:rPr lang="es-ES" sz="1200" dirty="0"/>
              <a:t>CONGRESO MUNDIAL SANIDAD Y BINESTAR ANIMAL. LEÓN (15 SEPTIEMBRE)</a:t>
            </a:r>
          </a:p>
          <a:p>
            <a:r>
              <a:rPr lang="es-ES" sz="1200" dirty="0"/>
              <a:t>CONGRESO AVEE. SALAMANCA. 6-7 OCTUBRE</a:t>
            </a:r>
          </a:p>
          <a:p>
            <a:r>
              <a:rPr lang="es-ES" sz="1200" dirty="0"/>
              <a:t>FESTIVIDAD COLEGIO ABOGADOS. (14 OCTUBRE)</a:t>
            </a:r>
          </a:p>
          <a:p>
            <a:r>
              <a:rPr lang="es-ES" sz="1200" dirty="0"/>
              <a:t>NOMBRAMIENTO PRESIDENTE COLEGIO MÉDICOS ACADEMIA. (1 DICIEMBRE)</a:t>
            </a:r>
          </a:p>
          <a:p>
            <a:r>
              <a:rPr lang="es-ES" sz="1200" dirty="0"/>
              <a:t>PROTECCCIÓN CIVIL. VALLADOLID. (14 DICIEMBRE)</a:t>
            </a:r>
          </a:p>
          <a:p>
            <a:r>
              <a:rPr lang="es-ES" sz="1200" dirty="0"/>
              <a:t>CONSEJERO AGRICULTURA Y GANADERÍA. VALLADOLID. 21 DICIEMBRE</a:t>
            </a:r>
          </a:p>
          <a:p>
            <a:r>
              <a:rPr lang="es-ES" sz="1200" dirty="0"/>
              <a:t>FESTIVIDAD FARMACEÚTICOS INMACULADA CONCEPCIÓN: 27 NOVIEMBRE</a:t>
            </a:r>
          </a:p>
          <a:p>
            <a:endParaRPr lang="es-ES" sz="1200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662544" y="6433204"/>
            <a:ext cx="8562108" cy="568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COLEGIO OFICIAL DE VETERINARIOS DE SALAMANCA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782" y="5648474"/>
            <a:ext cx="1068820" cy="106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08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800" b="1" dirty="0">
                <a:solidFill>
                  <a:srgbClr val="FF0000"/>
                </a:solidFill>
              </a:rPr>
              <a:t>CONVENIOS CON ENTIDADES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1800" dirty="0"/>
              <a:t>SEGURO ACCIDENTES PSN JOVEN COLVET SALAMANCA</a:t>
            </a:r>
          </a:p>
          <a:p>
            <a:r>
              <a:rPr lang="es-ES" sz="1800" dirty="0"/>
              <a:t>CONVENIO GM-CASH</a:t>
            </a:r>
          </a:p>
          <a:p>
            <a:r>
              <a:rPr lang="es-ES" sz="1800" dirty="0"/>
              <a:t>SEGURO DECESOS AMA</a:t>
            </a:r>
          </a:p>
          <a:p>
            <a:r>
              <a:rPr lang="es-ES" sz="1800" dirty="0"/>
              <a:t>SEGURO ASISTENCIA MÉDICA SANITAS PARA AUTÓNOMOS</a:t>
            </a:r>
          </a:p>
          <a:p>
            <a:r>
              <a:rPr lang="es-ES" sz="1800" dirty="0"/>
              <a:t>PROMOCIÓN AMA VERANO 2022</a:t>
            </a:r>
          </a:p>
          <a:p>
            <a:r>
              <a:rPr lang="es-ES" sz="1800" dirty="0"/>
              <a:t>PROMOCIÓN JUBILADOS, VIAJES Y ALOJAMIENTOS PSN</a:t>
            </a:r>
          </a:p>
          <a:p>
            <a:r>
              <a:rPr lang="es-ES" sz="1800" dirty="0"/>
              <a:t>CONVENIO AMA SEGURO ACCIDENTES</a:t>
            </a:r>
          </a:p>
          <a:p>
            <a:r>
              <a:rPr lang="es-ES" sz="1800" dirty="0"/>
              <a:t>COLABORACIÓN CAMPAÑA MUNICIPAL IDENTIFICACIÓN MASCOTAS</a:t>
            </a:r>
          </a:p>
          <a:p>
            <a:endParaRPr lang="es-ES" sz="1800" dirty="0"/>
          </a:p>
          <a:p>
            <a:endParaRPr lang="es-ES" sz="18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662544" y="6433204"/>
            <a:ext cx="8562108" cy="568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COLEGIO OFICIAL DE VETERINARIOS DE SALAMANCA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782" y="5648474"/>
            <a:ext cx="1068820" cy="106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16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1662544" y="6433204"/>
            <a:ext cx="8562108" cy="568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COLEGIO OFICIAL DE VETERINARIOS DE SALAMANCA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91912" y="-1"/>
            <a:ext cx="6468196" cy="3767791"/>
          </a:xfrm>
          <a:prstGeom prst="rect">
            <a:avLst/>
          </a:prstGeom>
        </p:spPr>
        <p:txBody>
          <a:bodyPr vert="horz" lIns="91440" tIns="45720" rIns="91440" bIns="45720" numCol="2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ALTAS DE COLEGIADOS(29)</a:t>
            </a:r>
          </a:p>
          <a:p>
            <a:endParaRPr lang="es-E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91910" y="3810224"/>
            <a:ext cx="7468978" cy="2757844"/>
          </a:xfrm>
          <a:prstGeom prst="rect">
            <a:avLst/>
          </a:prstGeom>
        </p:spPr>
        <p:txBody>
          <a:bodyPr vert="horz" lIns="91440" tIns="45720" rIns="91440" bIns="45720" numCol="2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 DE COLEGIADOS (16)</a:t>
            </a:r>
          </a:p>
          <a:p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6140054" y="0"/>
            <a:ext cx="6226648" cy="2386361"/>
          </a:xfrm>
          <a:prstGeom prst="rect">
            <a:avLst/>
          </a:prstGeom>
        </p:spPr>
        <p:txBody>
          <a:bodyPr vert="horz" lIns="91440" tIns="45720" rIns="91440" bIns="45720" numCol="2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JUBILACIONES DE COLEGIADOS  (1)</a:t>
            </a:r>
          </a:p>
          <a:p>
            <a:r>
              <a:rPr lang="es-E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7016044" y="4349140"/>
            <a:ext cx="4916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b="1" dirty="0">
              <a:solidFill>
                <a:srgbClr val="FF0000"/>
              </a:solidFill>
            </a:endParaRPr>
          </a:p>
          <a:p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5072910" y="2609896"/>
            <a:ext cx="4683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Nº TOTAL COLEGIADOS (509)</a:t>
            </a:r>
          </a:p>
          <a:p>
            <a:endParaRPr lang="es-ES" dirty="0"/>
          </a:p>
          <a:p>
            <a:r>
              <a:rPr lang="es-ES" dirty="0"/>
              <a:t>ACTIVOS  482</a:t>
            </a:r>
          </a:p>
          <a:p>
            <a:r>
              <a:rPr lang="es-ES" dirty="0"/>
              <a:t>JUBILADOS 50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33" y="5985024"/>
            <a:ext cx="732270" cy="73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668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1662544" y="6433204"/>
            <a:ext cx="8562108" cy="568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COLEGIO OFICIAL DE VETERINARIOS DE SALAMANCA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951268" y="0"/>
            <a:ext cx="10515600" cy="4053385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CURSOS Y JORNADAS 2021</a:t>
            </a:r>
          </a:p>
          <a:p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r>
              <a:rPr lang="es-E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Webminar</a:t>
            </a:r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 anestesia en pequeños animales</a:t>
            </a:r>
          </a:p>
          <a:p>
            <a:pPr>
              <a:buSzPct val="112000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Jornada medicamentos y </a:t>
            </a:r>
            <a:r>
              <a:rPr lang="es-E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antibioresistencias</a:t>
            </a: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Jornada sobre consentimiento informado (13 octubre)</a:t>
            </a: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Jornada actualización espectáculos taurinos (10 diciembre y 4 enero)</a:t>
            </a:r>
          </a:p>
          <a:p>
            <a:pPr>
              <a:buSzPct val="112000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500" y="3179929"/>
            <a:ext cx="5892152" cy="289592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6255" y="5238238"/>
            <a:ext cx="1016289" cy="101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528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1662544" y="6433204"/>
            <a:ext cx="8562108" cy="568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COLEGIO OFICIAL DE VETERINARIOS DE SALAMANCA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115826" y="423081"/>
            <a:ext cx="10515600" cy="5225393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SzPct val="112000"/>
              <a:buFont typeface="Arial" panose="020B0604020202020204" pitchFamily="34" charset="0"/>
              <a:buChar char="•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782" y="5648474"/>
            <a:ext cx="1068820" cy="106882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68991" y="423081"/>
            <a:ext cx="98263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VISADO DE MEMORIAS HIGIENICO SANITARIAS           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s-E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r>
              <a:rPr lang="es-E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 DE LA ASESORÍA JURÍDICA</a:t>
            </a:r>
            <a:endParaRPr lang="es-E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12000"/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Consultas: 72 presencia física</a:t>
            </a:r>
          </a:p>
          <a:p>
            <a:pPr>
              <a:buSzPct val="112000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varias consultas telefónicas</a:t>
            </a:r>
          </a:p>
          <a:p>
            <a:pPr marL="285750" indent="-285750">
              <a:buSzPct val="112000"/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Modificación estatutos COLVETSA, inscripción y registro</a:t>
            </a:r>
          </a:p>
          <a:p>
            <a:pPr marL="342900" indent="-342900">
              <a:buSzPct val="112000"/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Gestión con la entidad de seguro de responsabilidad civil.</a:t>
            </a:r>
          </a:p>
          <a:p>
            <a:pPr marL="342900" indent="-342900">
              <a:buSzPct val="112000"/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Redacción escritos vía administrativa 5 expedientes sancionadores</a:t>
            </a:r>
          </a:p>
          <a:p>
            <a:pPr marL="342900" indent="-342900">
              <a:buSzPct val="112000"/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Procedimientos por intrusismo</a:t>
            </a:r>
          </a:p>
          <a:p>
            <a:pPr marL="342900" indent="-342900">
              <a:buSzPct val="112000"/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Contenido portal transparencia web colegial</a:t>
            </a:r>
          </a:p>
          <a:p>
            <a:pPr marL="342900" indent="-342900">
              <a:buSzPct val="112000"/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Informes jurídicos diversa índole (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Admon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, campo, clínica, ..)</a:t>
            </a:r>
          </a:p>
          <a:p>
            <a:pPr marL="342900" indent="-342900">
              <a:buSzPct val="112000"/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Jornada colegiados sobre consentimiento informado</a:t>
            </a:r>
          </a:p>
          <a:p>
            <a:pPr marL="342900" indent="-342900">
              <a:buSzPct val="112000"/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Elaboración consentimientos informados clínicas </a:t>
            </a:r>
          </a:p>
          <a:p>
            <a:pPr marL="342900" indent="-342900">
              <a:buSzPct val="112000"/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Tramitación seguros fallecimiento</a:t>
            </a:r>
          </a:p>
          <a:p>
            <a:pPr marL="342900" indent="-342900">
              <a:buSzPct val="112000"/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Asistencia colegiados en procedimientos judiciales</a:t>
            </a:r>
          </a:p>
          <a:p>
            <a:pPr marL="342900" indent="-342900">
              <a:buSzPct val="112000"/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Diversos escritos a instituciones oficiales.</a:t>
            </a:r>
          </a:p>
          <a:p>
            <a:pPr marL="342900" indent="-342900">
              <a:buSzPct val="112000"/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Gestión bajas colegiales</a:t>
            </a:r>
          </a:p>
        </p:txBody>
      </p:sp>
    </p:spTree>
    <p:extLst>
      <p:ext uri="{BB962C8B-B14F-4D97-AF65-F5344CB8AC3E}">
        <p14:creationId xmlns:p14="http://schemas.microsoft.com/office/powerpoint/2010/main" val="1493831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FESTIVIDAD SAN FRANCISCO DE ASÍS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u="sng" dirty="0"/>
              <a:t>SÁBADO 1 DE OCTUBRE</a:t>
            </a:r>
            <a:r>
              <a:rPr lang="es-ES" dirty="0"/>
              <a:t>: SANTA MISA CAPILLA DE SAN FRANCISCO/CONVENTO DE LOS CAPUCHINOS</a:t>
            </a:r>
          </a:p>
          <a:p>
            <a:r>
              <a:rPr lang="es-ES" u="sng" dirty="0"/>
              <a:t>DOMINGO 2 OCTUBRE</a:t>
            </a:r>
            <a:r>
              <a:rPr lang="es-ES" dirty="0"/>
              <a:t>: CENA DE CONFRATERNIZACIÓN. HOTEL TRYP MONTALVO. 187 ASISTENTES</a:t>
            </a:r>
          </a:p>
          <a:p>
            <a:endParaRPr lang="es-ES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662544" y="6433204"/>
            <a:ext cx="8562108" cy="568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COLEGIO OFICIAL DE VETERINARIOS DE SALAMANCA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45" y="5884533"/>
            <a:ext cx="808470" cy="80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24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1662544" y="6433204"/>
            <a:ext cx="8562108" cy="568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COLEGIO OFICIAL DE VETERINARIOS DE SALAMANCA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705080" y="154236"/>
            <a:ext cx="10388906" cy="55855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216842" y="183068"/>
            <a:ext cx="8716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 DE LA CAMPAÑA DE ESPECTACULOS TAURINOS</a:t>
            </a:r>
            <a:endParaRPr lang="es-E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45" y="5884533"/>
            <a:ext cx="808470" cy="808470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533BEBA-C7C1-F326-6184-BC34C84D54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656446"/>
              </p:ext>
            </p:extLst>
          </p:nvPr>
        </p:nvGraphicFramePr>
        <p:xfrm>
          <a:off x="1011793" y="697146"/>
          <a:ext cx="9126633" cy="5359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5966">
                  <a:extLst>
                    <a:ext uri="{9D8B030D-6E8A-4147-A177-3AD203B41FA5}">
                      <a16:colId xmlns:a16="http://schemas.microsoft.com/office/drawing/2014/main" val="4027984316"/>
                    </a:ext>
                  </a:extLst>
                </a:gridCol>
                <a:gridCol w="661061">
                  <a:extLst>
                    <a:ext uri="{9D8B030D-6E8A-4147-A177-3AD203B41FA5}">
                      <a16:colId xmlns:a16="http://schemas.microsoft.com/office/drawing/2014/main" val="1373183984"/>
                    </a:ext>
                  </a:extLst>
                </a:gridCol>
                <a:gridCol w="408655">
                  <a:extLst>
                    <a:ext uri="{9D8B030D-6E8A-4147-A177-3AD203B41FA5}">
                      <a16:colId xmlns:a16="http://schemas.microsoft.com/office/drawing/2014/main" val="815650492"/>
                    </a:ext>
                  </a:extLst>
                </a:gridCol>
                <a:gridCol w="408655">
                  <a:extLst>
                    <a:ext uri="{9D8B030D-6E8A-4147-A177-3AD203B41FA5}">
                      <a16:colId xmlns:a16="http://schemas.microsoft.com/office/drawing/2014/main" val="2217129091"/>
                    </a:ext>
                  </a:extLst>
                </a:gridCol>
                <a:gridCol w="408655">
                  <a:extLst>
                    <a:ext uri="{9D8B030D-6E8A-4147-A177-3AD203B41FA5}">
                      <a16:colId xmlns:a16="http://schemas.microsoft.com/office/drawing/2014/main" val="3897052613"/>
                    </a:ext>
                  </a:extLst>
                </a:gridCol>
                <a:gridCol w="835340">
                  <a:extLst>
                    <a:ext uri="{9D8B030D-6E8A-4147-A177-3AD203B41FA5}">
                      <a16:colId xmlns:a16="http://schemas.microsoft.com/office/drawing/2014/main" val="3428910775"/>
                    </a:ext>
                  </a:extLst>
                </a:gridCol>
                <a:gridCol w="408655">
                  <a:extLst>
                    <a:ext uri="{9D8B030D-6E8A-4147-A177-3AD203B41FA5}">
                      <a16:colId xmlns:a16="http://schemas.microsoft.com/office/drawing/2014/main" val="3081858353"/>
                    </a:ext>
                  </a:extLst>
                </a:gridCol>
                <a:gridCol w="408655">
                  <a:extLst>
                    <a:ext uri="{9D8B030D-6E8A-4147-A177-3AD203B41FA5}">
                      <a16:colId xmlns:a16="http://schemas.microsoft.com/office/drawing/2014/main" val="4130761849"/>
                    </a:ext>
                  </a:extLst>
                </a:gridCol>
                <a:gridCol w="408655">
                  <a:extLst>
                    <a:ext uri="{9D8B030D-6E8A-4147-A177-3AD203B41FA5}">
                      <a16:colId xmlns:a16="http://schemas.microsoft.com/office/drawing/2014/main" val="404336417"/>
                    </a:ext>
                  </a:extLst>
                </a:gridCol>
                <a:gridCol w="408655">
                  <a:extLst>
                    <a:ext uri="{9D8B030D-6E8A-4147-A177-3AD203B41FA5}">
                      <a16:colId xmlns:a16="http://schemas.microsoft.com/office/drawing/2014/main" val="346991335"/>
                    </a:ext>
                  </a:extLst>
                </a:gridCol>
                <a:gridCol w="498800">
                  <a:extLst>
                    <a:ext uri="{9D8B030D-6E8A-4147-A177-3AD203B41FA5}">
                      <a16:colId xmlns:a16="http://schemas.microsoft.com/office/drawing/2014/main" val="654570785"/>
                    </a:ext>
                  </a:extLst>
                </a:gridCol>
                <a:gridCol w="408655">
                  <a:extLst>
                    <a:ext uri="{9D8B030D-6E8A-4147-A177-3AD203B41FA5}">
                      <a16:colId xmlns:a16="http://schemas.microsoft.com/office/drawing/2014/main" val="2552845562"/>
                    </a:ext>
                  </a:extLst>
                </a:gridCol>
                <a:gridCol w="408655">
                  <a:extLst>
                    <a:ext uri="{9D8B030D-6E8A-4147-A177-3AD203B41FA5}">
                      <a16:colId xmlns:a16="http://schemas.microsoft.com/office/drawing/2014/main" val="1239425815"/>
                    </a:ext>
                  </a:extLst>
                </a:gridCol>
                <a:gridCol w="408655">
                  <a:extLst>
                    <a:ext uri="{9D8B030D-6E8A-4147-A177-3AD203B41FA5}">
                      <a16:colId xmlns:a16="http://schemas.microsoft.com/office/drawing/2014/main" val="278457672"/>
                    </a:ext>
                  </a:extLst>
                </a:gridCol>
                <a:gridCol w="408655">
                  <a:extLst>
                    <a:ext uri="{9D8B030D-6E8A-4147-A177-3AD203B41FA5}">
                      <a16:colId xmlns:a16="http://schemas.microsoft.com/office/drawing/2014/main" val="431742322"/>
                    </a:ext>
                  </a:extLst>
                </a:gridCol>
                <a:gridCol w="408655">
                  <a:extLst>
                    <a:ext uri="{9D8B030D-6E8A-4147-A177-3AD203B41FA5}">
                      <a16:colId xmlns:a16="http://schemas.microsoft.com/office/drawing/2014/main" val="3253907082"/>
                    </a:ext>
                  </a:extLst>
                </a:gridCol>
                <a:gridCol w="408655">
                  <a:extLst>
                    <a:ext uri="{9D8B030D-6E8A-4147-A177-3AD203B41FA5}">
                      <a16:colId xmlns:a16="http://schemas.microsoft.com/office/drawing/2014/main" val="636548961"/>
                    </a:ext>
                  </a:extLst>
                </a:gridCol>
                <a:gridCol w="592951">
                  <a:extLst>
                    <a:ext uri="{9D8B030D-6E8A-4147-A177-3AD203B41FA5}">
                      <a16:colId xmlns:a16="http://schemas.microsoft.com/office/drawing/2014/main" val="1936003729"/>
                    </a:ext>
                  </a:extLst>
                </a:gridCol>
              </a:tblGrid>
              <a:tr h="148878">
                <a:tc gridSpan="16"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>
                          <a:effectLst/>
                        </a:rPr>
                        <a:t>TIPOS DE ESPECTACULOS E INTERVENCION VETERINARIA DURANTE LA TEMPORADA TAURINA 2022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129797169"/>
                  </a:ext>
                </a:extLst>
              </a:tr>
              <a:tr h="148878">
                <a:tc gridSpan="16">
                  <a:txBody>
                    <a:bodyPr/>
                    <a:lstStyle/>
                    <a:p>
                      <a:pPr algn="ctr" fontAlgn="b"/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2941261871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2808378747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 </a:t>
                      </a:r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400" u="none" strike="noStrike">
                          <a:effectLst/>
                        </a:rPr>
                        <a:t>C.T. MIXTA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400" u="none" strike="noStrike">
                          <a:effectLst/>
                        </a:rPr>
                        <a:t>C.T.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400" u="none" strike="noStrike">
                          <a:effectLst/>
                        </a:rPr>
                        <a:t>N.P.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400" u="none" strike="noStrike">
                          <a:effectLst/>
                        </a:rPr>
                        <a:t>N.S/P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NOV.S/P + REJ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400" u="none" strike="noStrike">
                          <a:effectLst/>
                        </a:rPr>
                        <a:t>R.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400" u="none" strike="noStrike">
                          <a:effectLst/>
                        </a:rPr>
                        <a:t>F.P.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400" u="none" strike="noStrike">
                          <a:effectLst/>
                        </a:rPr>
                        <a:t>F. S/P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400" u="none" strike="noStrike">
                          <a:effectLst/>
                        </a:rPr>
                        <a:t>BEC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T. COM.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400" u="none" strike="noStrike">
                          <a:effectLst/>
                        </a:rPr>
                        <a:t>F. POP.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400" u="none" strike="noStrike">
                          <a:effectLst/>
                        </a:rPr>
                        <a:t>E.T.T.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400" u="none" strike="noStrike">
                          <a:effectLst/>
                        </a:rPr>
                        <a:t>C.PR.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400" u="none" strike="noStrike">
                          <a:effectLst/>
                        </a:rPr>
                        <a:t>BENEF.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400" u="none" strike="noStrike">
                          <a:effectLst/>
                        </a:rPr>
                        <a:t>P.C.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400" u="none" strike="noStrike">
                          <a:effectLst/>
                        </a:rPr>
                        <a:t>F. MIX.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600" u="none" strike="noStrike">
                          <a:effectLst/>
                        </a:rPr>
                        <a:t>TOTAL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ctr"/>
                </a:tc>
                <a:extLst>
                  <a:ext uri="{0D108BD9-81ED-4DB2-BD59-A6C34878D82A}">
                    <a16:rowId xmlns:a16="http://schemas.microsoft.com/office/drawing/2014/main" val="301082771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ALBA .T.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2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>
                          <a:effectLst/>
                        </a:rPr>
                        <a:t>14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3876852811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BEJAR-GUIJUELO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4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3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12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2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>
                          <a:effectLst/>
                        </a:rPr>
                        <a:t>25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2631984561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C.RODRIGO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3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4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121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19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8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3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>
                          <a:effectLst/>
                        </a:rPr>
                        <a:t>161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2040772504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LA FUENTE S.E.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34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6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14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>
                          <a:effectLst/>
                        </a:rPr>
                        <a:t>54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836278166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LEDESMA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14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16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>
                          <a:effectLst/>
                        </a:rPr>
                        <a:t>33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588029867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LUMBRALES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2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4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40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5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2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>
                          <a:effectLst/>
                        </a:rPr>
                        <a:t>53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3392584866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PEÑARANDA B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2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44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5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>
                          <a:effectLst/>
                        </a:rPr>
                        <a:t>54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3477478732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SALAMANCA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50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5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3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>
                          <a:effectLst/>
                        </a:rPr>
                        <a:t>62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2100974694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SEQUEROS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2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4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5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5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>
                          <a:effectLst/>
                        </a:rPr>
                        <a:t>18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2810890494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TAMAMES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13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3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>
                          <a:effectLst/>
                        </a:rPr>
                        <a:t>19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2744273655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VITIGUDINO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55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2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7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>
                          <a:effectLst/>
                        </a:rPr>
                        <a:t>79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1214173437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PLAZA SALAMANCA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4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>
                          <a:effectLst/>
                        </a:rPr>
                        <a:t>8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3144503172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 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3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11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7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22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6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4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13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 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400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19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31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2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43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u="none" strike="noStrike">
                          <a:effectLst/>
                        </a:rPr>
                        <a:t>18</a:t>
                      </a:r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>
                          <a:effectLst/>
                        </a:rPr>
                        <a:t>580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2000616709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2171503953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1536053761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C.T. MIXTA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Corrida de toros + Rejoneo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3130545172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C.T.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Corrida de toros 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321263002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N.P.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Novillada Picada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382122758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N.S/P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Novillada sin picar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2638293509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NOV.S/P + REJ.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Novillada sin picar + Rejoneo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3721303432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R.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Rejoneo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4102716179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F.P.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Festival Picado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2016265238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F. S/P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Festival sin picar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3277452596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F. S /P + REJ.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Festival s/p + Rejoneo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3413769755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BEC.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Becerrada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1269267246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R. CÓM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Toreo Cómico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1881512585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F. POP.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Festejos Populares (Encierro, Vaquillas, Concurso de Cortes)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1876525054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E.T.T.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Espectáculo Taurino Tradicional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2459268574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C. PR.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Clase Práctica (Escuela de Tauromaquia)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2990348701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BENEF.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Benéfico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703251957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P.C.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Puerta Cerrada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991488058"/>
                  </a:ext>
                </a:extLst>
              </a:tr>
              <a:tr h="148878"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u="none" strike="noStrike">
                          <a:effectLst/>
                        </a:rPr>
                        <a:t>F.MIX.</a:t>
                      </a:r>
                      <a:endParaRPr lang="es-E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400" u="none" strike="noStrike">
                          <a:effectLst/>
                        </a:rPr>
                        <a:t>Festejo Mixto (novillada s/p, becerrada y vaquillas)</a:t>
                      </a:r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3" marR="3633" marT="3633" marB="0" anchor="b"/>
                </a:tc>
                <a:extLst>
                  <a:ext uri="{0D108BD9-81ED-4DB2-BD59-A6C34878D82A}">
                    <a16:rowId xmlns:a16="http://schemas.microsoft.com/office/drawing/2014/main" val="181836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167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800" b="1" dirty="0">
                <a:solidFill>
                  <a:srgbClr val="FF0000"/>
                </a:solidFill>
              </a:rPr>
              <a:t>CONSEJO DE COLEGIOS VETERINARIOS DE CASTILLA Y LEÓN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COMISIÓN EJECUTIVA. VALLADOLID: 14 DE MARZO</a:t>
            </a:r>
          </a:p>
          <a:p>
            <a:r>
              <a:rPr lang="es-ES" sz="2400" dirty="0"/>
              <a:t>REUNIÓN PROPUESTA PRESUPUESTO. ZAMORA: 18 MARZO</a:t>
            </a:r>
          </a:p>
          <a:p>
            <a:r>
              <a:rPr lang="es-ES" sz="2400" dirty="0"/>
              <a:t>COMISIÓN EJECUTIVA. VALLADOLID: 8 ABRIL</a:t>
            </a:r>
          </a:p>
          <a:p>
            <a:r>
              <a:rPr lang="es-ES" sz="2400" dirty="0"/>
              <a:t>ASAMBLEA GENERAL. VALLADOLID: 28 MAYO</a:t>
            </a:r>
          </a:p>
          <a:p>
            <a:r>
              <a:rPr lang="es-ES" sz="2400" dirty="0"/>
              <a:t>EJECUTIVA ORDINARIA. VALLADOLID. 5 JULIO</a:t>
            </a:r>
          </a:p>
          <a:p>
            <a:r>
              <a:rPr lang="es-ES" sz="2400" dirty="0"/>
              <a:t>COMISIÓN EJECUTIVA. LEÓN: 16 SEPTIEMBRE</a:t>
            </a:r>
          </a:p>
          <a:p>
            <a:r>
              <a:rPr lang="es-ES" sz="2400" dirty="0"/>
              <a:t>COMISIÓN EJECUTIVA. VALLADOLID: 29 SEPTIEMBRE</a:t>
            </a:r>
          </a:p>
          <a:p>
            <a:r>
              <a:rPr lang="es-ES" sz="2400" dirty="0"/>
              <a:t>COMISIÓN EJECUTIVA. VALLADOLID. 27 OCTUBRE</a:t>
            </a:r>
          </a:p>
          <a:p>
            <a:r>
              <a:rPr lang="es-ES" sz="2400" dirty="0"/>
              <a:t>COMISIÓN EJECUTIVA. VALLADOLID. 28 NOVIEMBRE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45" y="5884533"/>
            <a:ext cx="808470" cy="808470"/>
          </a:xfrm>
          <a:prstGeom prst="rect">
            <a:avLst/>
          </a:prstGeom>
        </p:spPr>
      </p:pic>
      <p:sp>
        <p:nvSpPr>
          <p:cNvPr id="7" name="Subtítulo 2"/>
          <p:cNvSpPr txBox="1">
            <a:spLocks/>
          </p:cNvSpPr>
          <p:nvPr/>
        </p:nvSpPr>
        <p:spPr>
          <a:xfrm>
            <a:off x="1662544" y="6433204"/>
            <a:ext cx="8562108" cy="568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COLEGIO OFICIAL DE VETERINARIOS DE SALAMANCA</a:t>
            </a:r>
          </a:p>
        </p:txBody>
      </p:sp>
    </p:spTree>
    <p:extLst>
      <p:ext uri="{BB962C8B-B14F-4D97-AF65-F5344CB8AC3E}">
        <p14:creationId xmlns:p14="http://schemas.microsoft.com/office/powerpoint/2010/main" val="3420401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800" b="1" dirty="0">
                <a:solidFill>
                  <a:srgbClr val="FF0000"/>
                </a:solidFill>
              </a:rPr>
              <a:t>CONSEJO GENERAL DE COLEGIOS VETERINARIOS DE ESPAÑA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r>
              <a:rPr lang="es-ES" sz="2400" dirty="0"/>
              <a:t>DIA MUNDIAL DE LA VETERINARIA: 22 ABRIL</a:t>
            </a:r>
          </a:p>
          <a:p>
            <a:r>
              <a:rPr lang="es-ES" sz="2400" dirty="0"/>
              <a:t>ASAMBLE EXTRAORDINARIA. MADRID. 3 MAYO</a:t>
            </a:r>
          </a:p>
          <a:p>
            <a:r>
              <a:rPr lang="es-ES" sz="2400" dirty="0"/>
              <a:t>ASAMBLEA GENERAL: 16 JULIO</a:t>
            </a:r>
          </a:p>
          <a:p>
            <a:r>
              <a:rPr lang="es-ES" sz="2400" dirty="0"/>
              <a:t>SALAMAQ21. SALAMANCA: 4 SEPTIEMBRE</a:t>
            </a:r>
          </a:p>
          <a:p>
            <a:r>
              <a:rPr lang="es-ES" sz="2400" dirty="0"/>
              <a:t>ASAMBLEA GENERAL. MADRID: 17 DICIEMBRE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45" y="5884533"/>
            <a:ext cx="808470" cy="80847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1662544" y="6433204"/>
            <a:ext cx="8562108" cy="568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COLEGIO OFICIAL DE VETERINARIOS DE SALAMANCA</a:t>
            </a:r>
          </a:p>
        </p:txBody>
      </p:sp>
    </p:spTree>
    <p:extLst>
      <p:ext uri="{BB962C8B-B14F-4D97-AF65-F5344CB8AC3E}">
        <p14:creationId xmlns:p14="http://schemas.microsoft.com/office/powerpoint/2010/main" val="2882829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1662544" y="6433204"/>
            <a:ext cx="8562108" cy="568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COLEGIO OFICIAL DE VETERINARIOS DE SALAMANCA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705080" y="3756080"/>
            <a:ext cx="10388906" cy="1429237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MUCHAS GRACIAS</a:t>
            </a:r>
          </a:p>
          <a:p>
            <a:pPr algn="ctr"/>
            <a:r>
              <a:rPr lang="es-E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 SU </a:t>
            </a:r>
          </a:p>
          <a:p>
            <a:pPr algn="ctr"/>
            <a:r>
              <a:rPr lang="es-E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</a:t>
            </a:r>
            <a:endParaRPr lang="es-E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SzPct val="112000"/>
              <a:buFont typeface="Wingdings" panose="05000000000000000000" pitchFamily="2" charset="2"/>
              <a:buChar char="§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12000"/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90" y="5957314"/>
            <a:ext cx="759980" cy="75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7587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1894</TotalTime>
  <Words>1284</Words>
  <Application>Microsoft Office PowerPoint</Application>
  <PresentationFormat>Panorámica</PresentationFormat>
  <Paragraphs>481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Tema de Office</vt:lpstr>
      <vt:lpstr>MEMORIA TÉCNICA 2022 </vt:lpstr>
      <vt:lpstr>Presentación de PowerPoint</vt:lpstr>
      <vt:lpstr>COMISIONES COLEGIALES</vt:lpstr>
      <vt:lpstr>REPRESENTACIÓN COLEGIAL</vt:lpstr>
      <vt:lpstr>REPRESENTACIÓN COLEGIAL</vt:lpstr>
      <vt:lpstr>CONVENIOS CON ENTIDADES</vt:lpstr>
      <vt:lpstr>Presentación de PowerPoint</vt:lpstr>
      <vt:lpstr>Presentación de PowerPoint</vt:lpstr>
      <vt:lpstr>Presentación de PowerPoint</vt:lpstr>
      <vt:lpstr>FESTIVIDAD SAN FRANCISCO DE ASÍS</vt:lpstr>
      <vt:lpstr>Presentación de PowerPoint</vt:lpstr>
      <vt:lpstr>CONSEJO DE COLEGIOS VETERINARIOS DE CASTILLA Y LEÓN</vt:lpstr>
      <vt:lpstr>CONSEJO GENERAL DE COLEGIOS VETERINARIOS DE ESPAÑA</vt:lpstr>
      <vt:lpstr>Presentación de PowerPoint</vt:lpstr>
    </vt:vector>
  </TitlesOfParts>
  <Company>Junta de Castilla y León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LIQUIDACIÓN EJERCICIO ECONÓMICO 2017</dc:title>
  <dc:creator>Laura Garcia Sanchez</dc:creator>
  <cp:lastModifiedBy>Plaza Constituci�n, 6 Plaza Constituci�n, 6</cp:lastModifiedBy>
  <cp:revision>119</cp:revision>
  <dcterms:created xsi:type="dcterms:W3CDTF">2018-04-19T11:01:04Z</dcterms:created>
  <dcterms:modified xsi:type="dcterms:W3CDTF">2023-04-20T11:19:40Z</dcterms:modified>
</cp:coreProperties>
</file>